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sldIdLst>
    <p:sldId id="256" r:id="rId3"/>
    <p:sldId id="257" r:id="rId4"/>
    <p:sldId id="266" r:id="rId5"/>
    <p:sldId id="270" r:id="rId6"/>
    <p:sldId id="267" r:id="rId7"/>
    <p:sldId id="271" r:id="rId8"/>
    <p:sldId id="272" r:id="rId9"/>
    <p:sldId id="273" r:id="rId10"/>
  </p:sldIdLst>
  <p:sldSz cx="9144000" cy="6858000" type="screen4x3"/>
  <p:notesSz cx="6858000" cy="9144000"/>
  <p:defaultTextStyle>
    <a:defPPr>
      <a:defRPr lang="en-GB"/>
    </a:defPPr>
    <a:lvl1pPr algn="l" rtl="0" fontAlgn="base">
      <a:spcBef>
        <a:spcPct val="0"/>
      </a:spcBef>
      <a:spcAft>
        <a:spcPct val="0"/>
      </a:spcAft>
      <a:defRPr sz="28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8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8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8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800" kern="1200">
        <a:solidFill>
          <a:schemeClr val="tx1"/>
        </a:solidFill>
        <a:latin typeface="Times New Roman" pitchFamily="18" charset="0"/>
        <a:ea typeface="+mn-ea"/>
        <a:cs typeface="Arial" charset="0"/>
      </a:defRPr>
    </a:lvl5pPr>
    <a:lvl6pPr marL="2286000" algn="l" defTabSz="914400" rtl="0" eaLnBrk="1" latinLnBrk="0" hangingPunct="1">
      <a:defRPr sz="2800" kern="1200">
        <a:solidFill>
          <a:schemeClr val="tx1"/>
        </a:solidFill>
        <a:latin typeface="Times New Roman" pitchFamily="18" charset="0"/>
        <a:ea typeface="+mn-ea"/>
        <a:cs typeface="Arial" charset="0"/>
      </a:defRPr>
    </a:lvl6pPr>
    <a:lvl7pPr marL="2743200" algn="l" defTabSz="914400" rtl="0" eaLnBrk="1" latinLnBrk="0" hangingPunct="1">
      <a:defRPr sz="2800" kern="1200">
        <a:solidFill>
          <a:schemeClr val="tx1"/>
        </a:solidFill>
        <a:latin typeface="Times New Roman" pitchFamily="18" charset="0"/>
        <a:ea typeface="+mn-ea"/>
        <a:cs typeface="Arial" charset="0"/>
      </a:defRPr>
    </a:lvl7pPr>
    <a:lvl8pPr marL="3200400" algn="l" defTabSz="914400" rtl="0" eaLnBrk="1" latinLnBrk="0" hangingPunct="1">
      <a:defRPr sz="2800" kern="1200">
        <a:solidFill>
          <a:schemeClr val="tx1"/>
        </a:solidFill>
        <a:latin typeface="Times New Roman" pitchFamily="18" charset="0"/>
        <a:ea typeface="+mn-ea"/>
        <a:cs typeface="Arial" charset="0"/>
      </a:defRPr>
    </a:lvl8pPr>
    <a:lvl9pPr marL="3657600" algn="l" defTabSz="914400" rtl="0" eaLnBrk="1" latinLnBrk="0" hangingPunct="1">
      <a:defRPr sz="28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FF"/>
    <a:srgbClr val="37F7E0"/>
    <a:srgbClr val="F5A9F5"/>
    <a:srgbClr val="BBE0E3"/>
    <a:srgbClr val="CC9900"/>
    <a:srgbClr val="FF0000"/>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318" y="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4AEACD1-B250-4CFB-8D0E-76780860B58B}"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ED8C447-B250-4C7D-BC19-545BE4552DE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51C6B75-88AE-4D69-9776-F4C592DBCA6F}"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14354"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14355"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a:lvl1pPr>
          </a:lstStyle>
          <a:p>
            <a:pPr>
              <a:defRPr/>
            </a:pPr>
            <a:endParaRPr lang="en-US"/>
          </a:p>
        </p:txBody>
      </p:sp>
      <p:sp>
        <p:nvSpPr>
          <p:cNvPr id="21" name="Rectangle 21"/>
          <p:cNvSpPr>
            <a:spLocks noGrp="1" noChangeArrowheads="1"/>
          </p:cNvSpPr>
          <p:nvPr>
            <p:ph type="ftr" sz="quarter" idx="11"/>
          </p:nvPr>
        </p:nvSpPr>
        <p:spPr/>
        <p:txBody>
          <a:bodyPr/>
          <a:lstStyle>
            <a:lvl1pPr>
              <a:defRPr/>
            </a:lvl1pPr>
          </a:lstStyle>
          <a:p>
            <a:pPr>
              <a:defRPr/>
            </a:pPr>
            <a:endParaRPr lang="en-US"/>
          </a:p>
        </p:txBody>
      </p:sp>
      <p:sp>
        <p:nvSpPr>
          <p:cNvPr id="22" name="Rectangle 22"/>
          <p:cNvSpPr>
            <a:spLocks noGrp="1" noChangeArrowheads="1"/>
          </p:cNvSpPr>
          <p:nvPr>
            <p:ph type="sldNum" sz="quarter" idx="12"/>
          </p:nvPr>
        </p:nvSpPr>
        <p:spPr/>
        <p:txBody>
          <a:bodyPr/>
          <a:lstStyle>
            <a:lvl1pPr>
              <a:defRPr/>
            </a:lvl1pPr>
          </a:lstStyle>
          <a:p>
            <a:pPr>
              <a:defRPr/>
            </a:pPr>
            <a:fld id="{8392B011-A650-4EA7-A6B8-031F96806D4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87ADEBBA-C659-4B31-ADEC-FDCE9AA1C98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5316BBF5-EAF2-42AF-B8D0-86FAC5770E78}"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F44194F7-4574-48A7-9BF7-9504CA5926C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91DA090C-8006-47FB-BF25-DD2C3323810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6F220B86-6CE1-4E6C-8CD7-29D509746210}"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095F260A-C287-47A7-B9B6-37B3AAA74034}"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B242DF6B-7BA9-4995-A090-77FAF5C296E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391D0FF-E27D-4B74-A0A1-D770DBA13BD2}"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68385DD2-F9D2-4E9C-8BF2-8400CD4B31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6BEC9622-7D5D-4927-9F8F-CF664E68C2F8}"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CB03A194-F456-413A-8F0D-AADFA808539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F5FF9C4-D98D-4A34-9526-FE149863744C}"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5D73987-80F6-4C0F-9FF9-BFFAC21C6A5A}"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A00DA28-0E89-461A-A4E4-1C31262F5B1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2F81FD9A-F7C6-4941-BCAD-D07AD258BA1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D46CB1C8-08F6-4884-AE87-A77CE0ECC2E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CD5B8B6-DEED-41A9-9B98-7C95EB23EBE5}"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8B7DE9E-4E79-429A-8389-DFBDACCC0F3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chemeClr val="hlink"/>
            </a:gs>
            <a:gs pos="100000">
              <a:srgbClr val="6699FF"/>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BA291BAF-AF46-47F5-8BEA-B1F77076EDA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4716463" y="5345113"/>
            <a:ext cx="4427537" cy="1512887"/>
            <a:chOff x="2971" y="3367"/>
            <a:chExt cx="2789" cy="953"/>
          </a:xfrm>
        </p:grpSpPr>
        <p:sp>
          <p:nvSpPr>
            <p:cNvPr id="2056"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1331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1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1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1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32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13330"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3331"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mn-lt"/>
              </a:defRPr>
            </a:lvl1pPr>
          </a:lstStyle>
          <a:p>
            <a:pPr>
              <a:defRPr/>
            </a:pPr>
            <a:endParaRPr lang="en-US"/>
          </a:p>
        </p:txBody>
      </p:sp>
      <p:sp>
        <p:nvSpPr>
          <p:cNvPr id="13332"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mn-lt"/>
              </a:defRPr>
            </a:lvl1pPr>
          </a:lstStyle>
          <a:p>
            <a:pPr>
              <a:defRPr/>
            </a:pPr>
            <a:endParaRPr lang="en-US"/>
          </a:p>
        </p:txBody>
      </p:sp>
      <p:sp>
        <p:nvSpPr>
          <p:cNvPr id="13333"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mn-lt"/>
              </a:defRPr>
            </a:lvl1pPr>
          </a:lstStyle>
          <a:p>
            <a:pPr>
              <a:defRPr/>
            </a:pPr>
            <a:fld id="{E056DB0C-7734-43FF-B4B0-EAD8BF44E994}" type="slidenum">
              <a:rPr lang="en-US"/>
              <a:pPr>
                <a:defRPr/>
              </a:pPr>
              <a:t>‹#›</a:t>
            </a:fld>
            <a:endParaRPr lang="en-US"/>
          </a:p>
        </p:txBody>
      </p:sp>
      <p:sp>
        <p:nvSpPr>
          <p:cNvPr id="13334"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40"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A9F5"/>
        </a:solidFill>
        <a:effectLst/>
      </p:bgPr>
    </p:bg>
    <p:spTree>
      <p:nvGrpSpPr>
        <p:cNvPr id="1" name=""/>
        <p:cNvGrpSpPr/>
        <p:nvPr/>
      </p:nvGrpSpPr>
      <p:grpSpPr>
        <a:xfrm>
          <a:off x="0" y="0"/>
          <a:ext cx="0" cy="0"/>
          <a:chOff x="0" y="0"/>
          <a:chExt cx="0" cy="0"/>
        </a:xfrm>
      </p:grpSpPr>
      <p:pic>
        <p:nvPicPr>
          <p:cNvPr id="4098" name="Picture 7" descr="Math-04-june"/>
          <p:cNvPicPr>
            <a:picLocks noChangeAspect="1" noChangeArrowheads="1" noCrop="1"/>
          </p:cNvPicPr>
          <p:nvPr/>
        </p:nvPicPr>
        <p:blipFill>
          <a:blip r:embed="rId2"/>
          <a:srcRect/>
          <a:stretch>
            <a:fillRect/>
          </a:stretch>
        </p:blipFill>
        <p:spPr bwMode="auto">
          <a:xfrm>
            <a:off x="88900" y="314325"/>
            <a:ext cx="1314450" cy="1314450"/>
          </a:xfrm>
          <a:prstGeom prst="rect">
            <a:avLst/>
          </a:prstGeom>
          <a:noFill/>
          <a:ln w="9525">
            <a:noFill/>
            <a:miter lim="800000"/>
            <a:headEnd/>
            <a:tailEnd/>
          </a:ln>
        </p:spPr>
      </p:pic>
      <p:pic>
        <p:nvPicPr>
          <p:cNvPr id="4099" name="Picture 8" descr="Math-04-june"/>
          <p:cNvPicPr>
            <a:picLocks noChangeAspect="1" noChangeArrowheads="1" noCrop="1"/>
          </p:cNvPicPr>
          <p:nvPr/>
        </p:nvPicPr>
        <p:blipFill>
          <a:blip r:embed="rId2"/>
          <a:srcRect/>
          <a:stretch>
            <a:fillRect/>
          </a:stretch>
        </p:blipFill>
        <p:spPr bwMode="auto">
          <a:xfrm>
            <a:off x="7740650" y="169863"/>
            <a:ext cx="1314450" cy="1314450"/>
          </a:xfrm>
          <a:prstGeom prst="rect">
            <a:avLst/>
          </a:prstGeom>
          <a:noFill/>
          <a:ln w="9525">
            <a:noFill/>
            <a:miter lim="800000"/>
            <a:headEnd/>
            <a:tailEnd/>
          </a:ln>
        </p:spPr>
      </p:pic>
      <p:sp>
        <p:nvSpPr>
          <p:cNvPr id="2058" name="WordArt 10"/>
          <p:cNvSpPr>
            <a:spLocks noChangeArrowheads="1" noChangeShapeType="1" noTextEdit="1"/>
          </p:cNvSpPr>
          <p:nvPr/>
        </p:nvSpPr>
        <p:spPr bwMode="auto">
          <a:xfrm>
            <a:off x="468313" y="1268413"/>
            <a:ext cx="8410575" cy="1582737"/>
          </a:xfrm>
          <a:prstGeom prst="rect">
            <a:avLst/>
          </a:prstGeom>
        </p:spPr>
        <p:txBody>
          <a:bodyPr wrap="none" fromWordArt="1">
            <a:prstTxWarp prst="textPlain">
              <a:avLst>
                <a:gd name="adj" fmla="val 50000"/>
              </a:avLst>
            </a:prstTxWarp>
          </a:bodyPr>
          <a:lstStyle/>
          <a:p>
            <a:pPr algn="ctr"/>
            <a:r>
              <a:rPr lang="vi-VN" sz="3600" kern="10">
                <a:ln w="28575">
                  <a:solidFill>
                    <a:srgbClr val="0000FF"/>
                  </a:solidFill>
                  <a:prstDash val="sysDot"/>
                  <a:round/>
                  <a:headEnd/>
                  <a:tailEnd/>
                </a:ln>
                <a:solidFill>
                  <a:srgbClr val="0000FF">
                    <a:alpha val="50195"/>
                  </a:srgbClr>
                </a:solidFill>
                <a:effectLst>
                  <a:outerShdw dist="45791" dir="2021404" algn="ctr" rotWithShape="0">
                    <a:srgbClr val="9999FF"/>
                  </a:outerShdw>
                </a:effectLst>
                <a:latin typeface="Arial"/>
                <a:cs typeface="Arial"/>
              </a:rPr>
              <a:t>Tập làm văn</a:t>
            </a:r>
            <a:endParaRPr lang="en-US" sz="3600" kern="10">
              <a:ln w="28575">
                <a:solidFill>
                  <a:srgbClr val="0000FF"/>
                </a:solidFill>
                <a:prstDash val="sysDot"/>
                <a:round/>
                <a:headEnd/>
                <a:tailEnd/>
              </a:ln>
              <a:solidFill>
                <a:srgbClr val="0000FF">
                  <a:alpha val="50195"/>
                </a:srgbClr>
              </a:solidFill>
              <a:effectLst>
                <a:outerShdw dist="45791" dir="2021404" algn="ctr" rotWithShape="0">
                  <a:srgbClr val="9999FF"/>
                </a:outerShdw>
              </a:effectLst>
              <a:latin typeface="Arial"/>
              <a:cs typeface="Arial"/>
            </a:endParaRPr>
          </a:p>
        </p:txBody>
      </p:sp>
      <p:pic>
        <p:nvPicPr>
          <p:cNvPr id="4101" name="Picture 16" descr="Symbol-03-june"/>
          <p:cNvPicPr>
            <a:picLocks noChangeAspect="1" noChangeArrowheads="1" noCrop="1"/>
          </p:cNvPicPr>
          <p:nvPr/>
        </p:nvPicPr>
        <p:blipFill>
          <a:blip r:embed="rId3"/>
          <a:srcRect/>
          <a:stretch>
            <a:fillRect/>
          </a:stretch>
        </p:blipFill>
        <p:spPr bwMode="auto">
          <a:xfrm>
            <a:off x="-36513" y="0"/>
            <a:ext cx="9180513" cy="188913"/>
          </a:xfrm>
          <a:prstGeom prst="rect">
            <a:avLst/>
          </a:prstGeom>
          <a:noFill/>
          <a:ln w="9525">
            <a:noFill/>
            <a:miter lim="800000"/>
            <a:headEnd/>
            <a:tailEnd/>
          </a:ln>
        </p:spPr>
      </p:pic>
      <p:pic>
        <p:nvPicPr>
          <p:cNvPr id="4102" name="Picture 17" descr="Symbol-03-june"/>
          <p:cNvPicPr>
            <a:picLocks noChangeAspect="1" noChangeArrowheads="1" noCrop="1"/>
          </p:cNvPicPr>
          <p:nvPr/>
        </p:nvPicPr>
        <p:blipFill>
          <a:blip r:embed="rId3"/>
          <a:srcRect/>
          <a:stretch>
            <a:fillRect/>
          </a:stretch>
        </p:blipFill>
        <p:spPr bwMode="auto">
          <a:xfrm>
            <a:off x="-36513" y="6669088"/>
            <a:ext cx="9180513" cy="188912"/>
          </a:xfrm>
          <a:prstGeom prst="rect">
            <a:avLst/>
          </a:prstGeom>
          <a:noFill/>
          <a:ln w="9525">
            <a:noFill/>
            <a:miter lim="800000"/>
            <a:headEnd/>
            <a:tailEnd/>
          </a:ln>
        </p:spPr>
      </p:pic>
      <p:pic>
        <p:nvPicPr>
          <p:cNvPr id="4103" name="Picture 18" descr="Symbol-03-june"/>
          <p:cNvPicPr>
            <a:picLocks noChangeAspect="1" noChangeArrowheads="1" noCrop="1"/>
          </p:cNvPicPr>
          <p:nvPr/>
        </p:nvPicPr>
        <p:blipFill>
          <a:blip r:embed="rId3"/>
          <a:srcRect/>
          <a:stretch>
            <a:fillRect/>
          </a:stretch>
        </p:blipFill>
        <p:spPr bwMode="auto">
          <a:xfrm rot="5400000">
            <a:off x="-3331369" y="3375819"/>
            <a:ext cx="6842125" cy="179388"/>
          </a:xfrm>
          <a:prstGeom prst="rect">
            <a:avLst/>
          </a:prstGeom>
          <a:noFill/>
          <a:ln w="9525">
            <a:noFill/>
            <a:miter lim="800000"/>
            <a:headEnd/>
            <a:tailEnd/>
          </a:ln>
        </p:spPr>
      </p:pic>
      <p:pic>
        <p:nvPicPr>
          <p:cNvPr id="4104" name="Picture 19" descr="Symbol-03-june"/>
          <p:cNvPicPr>
            <a:picLocks noChangeAspect="1" noChangeArrowheads="1" noCrop="1"/>
          </p:cNvPicPr>
          <p:nvPr/>
        </p:nvPicPr>
        <p:blipFill>
          <a:blip r:embed="rId3"/>
          <a:srcRect/>
          <a:stretch>
            <a:fillRect/>
          </a:stretch>
        </p:blipFill>
        <p:spPr bwMode="auto">
          <a:xfrm rot="5400000">
            <a:off x="5633244" y="3363119"/>
            <a:ext cx="6842125" cy="179387"/>
          </a:xfrm>
          <a:prstGeom prst="rect">
            <a:avLst/>
          </a:prstGeom>
          <a:noFill/>
          <a:ln w="9525">
            <a:noFill/>
            <a:miter lim="800000"/>
            <a:headEnd/>
            <a:tailEnd/>
          </a:ln>
        </p:spPr>
      </p:pic>
      <p:pic>
        <p:nvPicPr>
          <p:cNvPr id="4105" name="Picture 22" descr="j0395712"/>
          <p:cNvPicPr>
            <a:picLocks noChangeAspect="1" noChangeArrowheads="1" noCrop="1"/>
          </p:cNvPicPr>
          <p:nvPr/>
        </p:nvPicPr>
        <p:blipFill>
          <a:blip r:embed="rId4"/>
          <a:srcRect/>
          <a:stretch>
            <a:fillRect/>
          </a:stretch>
        </p:blipFill>
        <p:spPr bwMode="auto">
          <a:xfrm>
            <a:off x="3492500" y="4724400"/>
            <a:ext cx="2087563" cy="1368425"/>
          </a:xfrm>
          <a:prstGeom prst="rect">
            <a:avLst/>
          </a:prstGeom>
          <a:noFill/>
          <a:ln w="9525">
            <a:noFill/>
            <a:miter lim="800000"/>
            <a:headEnd/>
            <a:tailEnd/>
          </a:ln>
        </p:spPr>
      </p:pic>
      <p:pic>
        <p:nvPicPr>
          <p:cNvPr id="4106" name="Picture 23" descr="1095"/>
          <p:cNvPicPr>
            <a:picLocks noChangeAspect="1" noChangeArrowheads="1"/>
          </p:cNvPicPr>
          <p:nvPr/>
        </p:nvPicPr>
        <p:blipFill>
          <a:blip r:embed="rId5"/>
          <a:srcRect/>
          <a:stretch>
            <a:fillRect/>
          </a:stretch>
        </p:blipFill>
        <p:spPr bwMode="auto">
          <a:xfrm>
            <a:off x="395288" y="4221163"/>
            <a:ext cx="1800225" cy="2520950"/>
          </a:xfrm>
          <a:prstGeom prst="rect">
            <a:avLst/>
          </a:prstGeom>
          <a:noFill/>
          <a:ln w="9525">
            <a:noFill/>
            <a:miter lim="800000"/>
            <a:headEnd/>
            <a:tailEnd/>
          </a:ln>
        </p:spPr>
      </p:pic>
      <p:pic>
        <p:nvPicPr>
          <p:cNvPr id="4107" name="Picture 25" descr="Plant-01-june"/>
          <p:cNvPicPr>
            <a:picLocks noChangeAspect="1" noChangeArrowheads="1" noCrop="1"/>
          </p:cNvPicPr>
          <p:nvPr/>
        </p:nvPicPr>
        <p:blipFill>
          <a:blip r:embed="rId6"/>
          <a:srcRect/>
          <a:stretch>
            <a:fillRect/>
          </a:stretch>
        </p:blipFill>
        <p:spPr bwMode="auto">
          <a:xfrm>
            <a:off x="7451725" y="4941888"/>
            <a:ext cx="1296988" cy="1800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mph" presetSubtype="0" repeatCount="10000" fill="hold" grpId="0" nodeType="withEffect">
                                  <p:stCondLst>
                                    <p:cond delay="0"/>
                                  </p:stCondLst>
                                  <p:childTnLst>
                                    <p:animClr clrSpc="hsl" dir="cw">
                                      <p:cBhvr override="childStyle">
                                        <p:cTn id="6" dur="5000" fill="hold"/>
                                        <p:tgtEl>
                                          <p:spTgt spid="2058"/>
                                        </p:tgtEl>
                                        <p:attrNameLst>
                                          <p:attrName>style.color</p:attrName>
                                        </p:attrNameLst>
                                      </p:cBhvr>
                                      <p:by>
                                        <p:hsl h="10842353" s="0" l="0"/>
                                      </p:by>
                                    </p:animClr>
                                    <p:animClr clrSpc="hsl" dir="cw">
                                      <p:cBhvr>
                                        <p:cTn id="7" dur="5000" fill="hold"/>
                                        <p:tgtEl>
                                          <p:spTgt spid="2058"/>
                                        </p:tgtEl>
                                        <p:attrNameLst>
                                          <p:attrName>fillcolor</p:attrName>
                                        </p:attrNameLst>
                                      </p:cBhvr>
                                      <p:by>
                                        <p:hsl h="10842353" s="0" l="0"/>
                                      </p:by>
                                    </p:animClr>
                                    <p:animClr clrSpc="hsl" dir="cw">
                                      <p:cBhvr>
                                        <p:cTn id="8" dur="5000" fill="hold"/>
                                        <p:tgtEl>
                                          <p:spTgt spid="2058"/>
                                        </p:tgtEl>
                                        <p:attrNameLst>
                                          <p:attrName>stroke.color</p:attrName>
                                        </p:attrNameLst>
                                      </p:cBhvr>
                                      <p:by>
                                        <p:hsl h="10842353" s="0" l="0"/>
                                      </p:by>
                                    </p:animClr>
                                    <p:set>
                                      <p:cBhvr>
                                        <p:cTn id="9" dur="5000" fill="hold"/>
                                        <p:tgtEl>
                                          <p:spTgt spid="205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6"/>
          <p:cNvSpPr txBox="1">
            <a:spLocks noChangeArrowheads="1"/>
          </p:cNvSpPr>
          <p:nvPr/>
        </p:nvSpPr>
        <p:spPr bwMode="auto">
          <a:xfrm>
            <a:off x="468313" y="692150"/>
            <a:ext cx="5184775" cy="400050"/>
          </a:xfrm>
          <a:prstGeom prst="rect">
            <a:avLst/>
          </a:prstGeom>
          <a:noFill/>
          <a:ln w="9525">
            <a:noFill/>
            <a:miter lim="800000"/>
            <a:headEnd/>
            <a:tailEnd/>
          </a:ln>
        </p:spPr>
        <p:txBody>
          <a:bodyPr>
            <a:spAutoFit/>
          </a:bodyPr>
          <a:lstStyle/>
          <a:p>
            <a:pPr>
              <a:spcBef>
                <a:spcPct val="50000"/>
              </a:spcBef>
            </a:pPr>
            <a:r>
              <a:rPr lang="en-US" sz="2000" u="sng">
                <a:latin typeface="Arial" charset="0"/>
              </a:rPr>
              <a:t>Ki</a:t>
            </a:r>
            <a:r>
              <a:rPr lang="en-GB" sz="2000" u="sng">
                <a:latin typeface="Arial" charset="0"/>
              </a:rPr>
              <a:t>ểm tra bài cũ:</a:t>
            </a:r>
          </a:p>
        </p:txBody>
      </p:sp>
      <p:sp>
        <p:nvSpPr>
          <p:cNvPr id="3079" name="Text Box 7"/>
          <p:cNvSpPr txBox="1">
            <a:spLocks noChangeArrowheads="1"/>
          </p:cNvSpPr>
          <p:nvPr/>
        </p:nvSpPr>
        <p:spPr bwMode="auto">
          <a:xfrm>
            <a:off x="323850" y="1989138"/>
            <a:ext cx="6769100" cy="708025"/>
          </a:xfrm>
          <a:prstGeom prst="rect">
            <a:avLst/>
          </a:prstGeom>
          <a:noFill/>
          <a:ln w="9525">
            <a:noFill/>
            <a:miter lim="800000"/>
            <a:headEnd/>
            <a:tailEnd/>
          </a:ln>
        </p:spPr>
        <p:txBody>
          <a:bodyPr>
            <a:spAutoFit/>
          </a:bodyPr>
          <a:lstStyle/>
          <a:p>
            <a:pPr>
              <a:spcBef>
                <a:spcPct val="50000"/>
              </a:spcBef>
            </a:pPr>
            <a:r>
              <a:rPr lang="en-GB" sz="2000">
                <a:latin typeface="Arial" charset="0"/>
              </a:rPr>
              <a:t>    Em hãy nhắc lại nội dung cần ghi nhớ trong tiết tập làm văn trước ?</a:t>
            </a:r>
          </a:p>
        </p:txBody>
      </p:sp>
      <p:sp>
        <p:nvSpPr>
          <p:cNvPr id="5124" name="Text Box 9"/>
          <p:cNvSpPr txBox="1">
            <a:spLocks noChangeArrowheads="1"/>
          </p:cNvSpPr>
          <p:nvPr/>
        </p:nvSpPr>
        <p:spPr bwMode="auto">
          <a:xfrm>
            <a:off x="1476375" y="333375"/>
            <a:ext cx="7056438" cy="523875"/>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5125" name="Rectangle 10"/>
          <p:cNvSpPr>
            <a:spLocks noChangeArrowheads="1"/>
          </p:cNvSpPr>
          <p:nvPr/>
        </p:nvSpPr>
        <p:spPr bwMode="auto">
          <a:xfrm>
            <a:off x="0" y="1052513"/>
            <a:ext cx="10004425" cy="523875"/>
          </a:xfrm>
          <a:prstGeom prst="rect">
            <a:avLst/>
          </a:prstGeom>
          <a:noFill/>
          <a:ln w="9525">
            <a:noFill/>
            <a:miter lim="800000"/>
            <a:headEnd/>
            <a:tailEnd/>
          </a:ln>
        </p:spPr>
        <p:txBody>
          <a:bodyPr>
            <a:spAutoFit/>
          </a:bodyPr>
          <a:lstStyle/>
          <a:p>
            <a:pPr algn="ctr">
              <a:spcBef>
                <a:spcPct val="50000"/>
              </a:spcBef>
            </a:pPr>
            <a:endParaRPr lang="en-US">
              <a:solidFill>
                <a:srgbClr val="FF0000"/>
              </a:solidFill>
              <a:latin typeface="Arial" charset="0"/>
            </a:endParaRPr>
          </a:p>
        </p:txBody>
      </p:sp>
      <p:sp>
        <p:nvSpPr>
          <p:cNvPr id="3083" name="Text Box 11"/>
          <p:cNvSpPr txBox="1">
            <a:spLocks noChangeArrowheads="1"/>
          </p:cNvSpPr>
          <p:nvPr/>
        </p:nvSpPr>
        <p:spPr bwMode="auto">
          <a:xfrm>
            <a:off x="250825" y="3213100"/>
            <a:ext cx="8004175" cy="1200150"/>
          </a:xfrm>
          <a:prstGeom prst="rect">
            <a:avLst/>
          </a:prstGeom>
          <a:noFill/>
          <a:ln w="9525">
            <a:noFill/>
            <a:miter lim="800000"/>
            <a:headEnd/>
            <a:tailEnd/>
          </a:ln>
        </p:spPr>
        <p:txBody>
          <a:bodyPr wrap="none">
            <a:spAutoFit/>
          </a:bodyPr>
          <a:lstStyle/>
          <a:p>
            <a:r>
              <a:rPr lang="en-US" sz="2400">
                <a:latin typeface="Arial" charset="0"/>
              </a:rPr>
              <a:t>   Khi cần tả ngoại hình nhân vật, cần chú ý tả những gì ?</a:t>
            </a:r>
          </a:p>
          <a:p>
            <a:r>
              <a:rPr lang="en-US" sz="2400">
                <a:latin typeface="Arial" charset="0"/>
              </a:rPr>
              <a:t>Lấy ví dụ về cách tả ngoại hình nhân vật trong truyện </a:t>
            </a:r>
          </a:p>
          <a:p>
            <a:r>
              <a:rPr lang="en-US" sz="2400">
                <a:latin typeface="Arial" charset="0"/>
              </a:rPr>
              <a:t>“ Người ăn xin “ để minh họa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083"/>
                                        </p:tgtEl>
                                        <p:attrNameLst>
                                          <p:attrName>style.visibility</p:attrName>
                                        </p:attrNameLst>
                                      </p:cBhvr>
                                      <p:to>
                                        <p:strVal val="visible"/>
                                      </p:to>
                                    </p:set>
                                    <p:animEffect transition="in" filter="blinds(horizontal)">
                                      <p:cBhvr>
                                        <p:cTn id="11" dur="500"/>
                                        <p:tgtEl>
                                          <p:spTgt spid="3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P spid="308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0" y="2060575"/>
            <a:ext cx="8651875" cy="3846513"/>
          </a:xfrm>
          <a:prstGeom prst="rect">
            <a:avLst/>
          </a:prstGeom>
          <a:noFill/>
          <a:ln w="9525">
            <a:noFill/>
            <a:miter lim="800000"/>
            <a:headEnd/>
            <a:tailEnd/>
          </a:ln>
        </p:spPr>
        <p:txBody>
          <a:bodyPr wrap="none">
            <a:spAutoFit/>
          </a:bodyPr>
          <a:lstStyle/>
          <a:p>
            <a:r>
              <a:rPr lang="en-US" sz="2400">
                <a:latin typeface="Arial" charset="0"/>
              </a:rPr>
              <a:t>I- Nhận xét </a:t>
            </a:r>
          </a:p>
          <a:p>
            <a:r>
              <a:rPr lang="en-US" sz="2400">
                <a:latin typeface="Arial" charset="0"/>
              </a:rPr>
              <a:t>   1/ Tìm những câu ghi lại lời nói và ý nghĩ của cậu bé trong</a:t>
            </a:r>
          </a:p>
          <a:p>
            <a:r>
              <a:rPr lang="en-US" sz="2400">
                <a:latin typeface="Arial" charset="0"/>
              </a:rPr>
              <a:t>truyện Người ăn xin.</a:t>
            </a:r>
          </a:p>
          <a:p>
            <a:r>
              <a:rPr lang="en-US" sz="2400">
                <a:latin typeface="Arial" charset="0"/>
              </a:rPr>
              <a:t>   2/ Lời nói và ý nghĩ của cậu bé nói lên điều gì về cậu ?</a:t>
            </a:r>
          </a:p>
          <a:p>
            <a:r>
              <a:rPr lang="en-US" sz="2400">
                <a:latin typeface="Arial" charset="0"/>
              </a:rPr>
              <a:t>   3/ Lời nói và ý nghĩ của ông lão ăn xin trong hai cách kể sau</a:t>
            </a:r>
          </a:p>
          <a:p>
            <a:r>
              <a:rPr lang="en-US" sz="2400">
                <a:latin typeface="Arial" charset="0"/>
              </a:rPr>
              <a:t>đây có gì khác nhau ?</a:t>
            </a:r>
          </a:p>
          <a:p>
            <a:r>
              <a:rPr lang="en-US" sz="2400">
                <a:latin typeface="Arial" charset="0"/>
              </a:rPr>
              <a:t>    a)  - Cháu ơi, cảm ơn cháu ! Như vậy là cháu đã cho lão </a:t>
            </a:r>
          </a:p>
          <a:p>
            <a:r>
              <a:rPr lang="en-US" sz="2400">
                <a:latin typeface="Arial" charset="0"/>
              </a:rPr>
              <a:t>rồi. – Ông lão nói bằng giọng khản đặc.</a:t>
            </a:r>
          </a:p>
          <a:p>
            <a:r>
              <a:rPr lang="en-US" sz="2400">
                <a:latin typeface="Arial" charset="0"/>
              </a:rPr>
              <a:t>    b) Bằng giọng khản đặc, ông lão cảm ơn tôi và nói rằng </a:t>
            </a:r>
          </a:p>
          <a:p>
            <a:r>
              <a:rPr lang="en-US" sz="2400">
                <a:latin typeface="Arial" charset="0"/>
              </a:rPr>
              <a:t>như vậy là tôi đã cho ông rồi .</a:t>
            </a:r>
          </a:p>
        </p:txBody>
      </p:sp>
      <p:sp>
        <p:nvSpPr>
          <p:cNvPr id="6147" name="Rectangle 5"/>
          <p:cNvSpPr>
            <a:spLocks noChangeArrowheads="1"/>
          </p:cNvSpPr>
          <p:nvPr/>
        </p:nvSpPr>
        <p:spPr bwMode="auto">
          <a:xfrm>
            <a:off x="1187450" y="908050"/>
            <a:ext cx="7705725" cy="954088"/>
          </a:xfrm>
          <a:prstGeom prst="rect">
            <a:avLst/>
          </a:prstGeom>
          <a:noFill/>
          <a:ln w="9525">
            <a:noFill/>
            <a:miter lim="800000"/>
            <a:headEnd/>
            <a:tailEnd/>
          </a:ln>
        </p:spPr>
        <p:txBody>
          <a:bodyPr>
            <a:spAutoFit/>
          </a:bodyPr>
          <a:lstStyle/>
          <a:p>
            <a:pPr algn="ctr"/>
            <a:r>
              <a:rPr lang="en-US" sz="2400" u="sng">
                <a:latin typeface="Arial" charset="0"/>
              </a:rPr>
              <a:t>Tập làm văn</a:t>
            </a:r>
          </a:p>
          <a:p>
            <a:r>
              <a:rPr lang="en-GB" sz="2400">
                <a:latin typeface="Arial" charset="0"/>
              </a:rPr>
              <a:t>           </a:t>
            </a:r>
            <a:r>
              <a:rPr lang="en-GB" sz="3200">
                <a:solidFill>
                  <a:srgbClr val="FF0000"/>
                </a:solidFill>
                <a:latin typeface="Arial" charset="0"/>
              </a:rPr>
              <a:t>Kể lại lời nói, ý nghĩ của nhân vật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p:cNvSpPr txBox="1">
            <a:spLocks noChangeArrowheads="1"/>
          </p:cNvSpPr>
          <p:nvPr/>
        </p:nvSpPr>
        <p:spPr bwMode="auto">
          <a:xfrm>
            <a:off x="447675" y="157163"/>
            <a:ext cx="8245475" cy="1570037"/>
          </a:xfrm>
          <a:prstGeom prst="rect">
            <a:avLst/>
          </a:prstGeom>
          <a:noFill/>
          <a:ln w="9525">
            <a:noFill/>
            <a:miter lim="800000"/>
            <a:headEnd/>
            <a:tailEnd/>
          </a:ln>
        </p:spPr>
        <p:txBody>
          <a:bodyPr wrap="none">
            <a:spAutoFit/>
          </a:bodyPr>
          <a:lstStyle/>
          <a:p>
            <a:r>
              <a:rPr lang="en-US" sz="2400">
                <a:latin typeface="Arial" charset="0"/>
              </a:rPr>
              <a:t>1/Những câu ghi lại ý nghĩ của cậu bé : </a:t>
            </a:r>
          </a:p>
          <a:p>
            <a:r>
              <a:rPr lang="en-US" sz="2400">
                <a:latin typeface="Arial" charset="0"/>
              </a:rPr>
              <a:t> - Chao ôi ! Cảnh nghèo đói đã gặm nát con người đau khổ</a:t>
            </a:r>
          </a:p>
          <a:p>
            <a:r>
              <a:rPr lang="en-US" sz="2400">
                <a:latin typeface="Arial" charset="0"/>
              </a:rPr>
              <a:t>kia thành xấu xí biết nhường nào !</a:t>
            </a:r>
          </a:p>
          <a:p>
            <a:r>
              <a:rPr lang="en-US" sz="2400">
                <a:latin typeface="Arial" charset="0"/>
              </a:rPr>
              <a:t> - Cả tôi nữa, tôi cũng vừa nhận được chút gì của ông lão.</a:t>
            </a:r>
          </a:p>
        </p:txBody>
      </p:sp>
      <p:sp>
        <p:nvSpPr>
          <p:cNvPr id="36869" name="Text Box 5"/>
          <p:cNvSpPr txBox="1">
            <a:spLocks noChangeArrowheads="1"/>
          </p:cNvSpPr>
          <p:nvPr/>
        </p:nvSpPr>
        <p:spPr bwMode="auto">
          <a:xfrm>
            <a:off x="250825" y="2060575"/>
            <a:ext cx="8245475" cy="830263"/>
          </a:xfrm>
          <a:prstGeom prst="rect">
            <a:avLst/>
          </a:prstGeom>
          <a:noFill/>
          <a:ln w="9525">
            <a:noFill/>
            <a:miter lim="800000"/>
            <a:headEnd/>
            <a:tailEnd/>
          </a:ln>
        </p:spPr>
        <p:txBody>
          <a:bodyPr wrap="none">
            <a:spAutoFit/>
          </a:bodyPr>
          <a:lstStyle/>
          <a:p>
            <a:r>
              <a:rPr lang="en-US" sz="2400">
                <a:latin typeface="Arial" charset="0"/>
              </a:rPr>
              <a:t>1/Câu ghi lại lời nói của cậu bé :</a:t>
            </a:r>
          </a:p>
          <a:p>
            <a:r>
              <a:rPr lang="en-US" sz="2400">
                <a:latin typeface="Arial" charset="0"/>
              </a:rPr>
              <a:t> “ – Ông đừng giận cháu, cháu không có gì để cho ông cả.”</a:t>
            </a:r>
          </a:p>
        </p:txBody>
      </p:sp>
      <p:sp>
        <p:nvSpPr>
          <p:cNvPr id="36870" name="Text Box 6"/>
          <p:cNvSpPr txBox="1">
            <a:spLocks noChangeArrowheads="1"/>
          </p:cNvSpPr>
          <p:nvPr/>
        </p:nvSpPr>
        <p:spPr bwMode="auto">
          <a:xfrm>
            <a:off x="0" y="3068638"/>
            <a:ext cx="8220075" cy="830262"/>
          </a:xfrm>
          <a:prstGeom prst="rect">
            <a:avLst/>
          </a:prstGeom>
          <a:noFill/>
          <a:ln w="9525">
            <a:noFill/>
            <a:miter lim="800000"/>
            <a:headEnd/>
            <a:tailEnd/>
          </a:ln>
        </p:spPr>
        <p:txBody>
          <a:bodyPr wrap="none">
            <a:spAutoFit/>
          </a:bodyPr>
          <a:lstStyle/>
          <a:p>
            <a:r>
              <a:rPr lang="en-US" sz="2400">
                <a:latin typeface="Arial" charset="0"/>
              </a:rPr>
              <a:t>  2/ Lời nói và ý nghĩ của cậu bé cho thấy cậu là một người</a:t>
            </a:r>
          </a:p>
          <a:p>
            <a:r>
              <a:rPr lang="en-US" sz="2400">
                <a:latin typeface="Arial" charset="0"/>
              </a:rPr>
              <a:t> nhân hậu, giàu lòng trắc ẩn, thương người.</a:t>
            </a:r>
          </a:p>
        </p:txBody>
      </p:sp>
      <p:sp>
        <p:nvSpPr>
          <p:cNvPr id="36871" name="Text Box 7"/>
          <p:cNvSpPr txBox="1">
            <a:spLocks noChangeArrowheads="1"/>
          </p:cNvSpPr>
          <p:nvPr/>
        </p:nvSpPr>
        <p:spPr bwMode="auto">
          <a:xfrm>
            <a:off x="0" y="4076700"/>
            <a:ext cx="8612188" cy="1938338"/>
          </a:xfrm>
          <a:prstGeom prst="rect">
            <a:avLst/>
          </a:prstGeom>
          <a:noFill/>
          <a:ln w="9525">
            <a:noFill/>
            <a:miter lim="800000"/>
            <a:headEnd/>
            <a:tailEnd/>
          </a:ln>
        </p:spPr>
        <p:txBody>
          <a:bodyPr wrap="none">
            <a:spAutoFit/>
          </a:bodyPr>
          <a:lstStyle/>
          <a:p>
            <a:r>
              <a:rPr lang="en-US" sz="2400">
                <a:latin typeface="Arial" charset="0"/>
              </a:rPr>
              <a:t>  3/Cách 1 : Tác giả dẫn </a:t>
            </a:r>
            <a:r>
              <a:rPr lang="en-US" sz="2400">
                <a:solidFill>
                  <a:schemeClr val="bg1"/>
                </a:solidFill>
                <a:latin typeface="Arial" charset="0"/>
              </a:rPr>
              <a:t>trực tiếp</a:t>
            </a:r>
            <a:r>
              <a:rPr lang="en-US" sz="2400">
                <a:latin typeface="Arial" charset="0"/>
              </a:rPr>
              <a:t>, nguyên văn lời của ông lão.</a:t>
            </a:r>
          </a:p>
          <a:p>
            <a:r>
              <a:rPr lang="en-US" sz="2400">
                <a:latin typeface="Arial" charset="0"/>
              </a:rPr>
              <a:t>Do đó các từ xưng hô là từ xưng hô của chính ông lão với</a:t>
            </a:r>
          </a:p>
          <a:p>
            <a:r>
              <a:rPr lang="en-US" sz="2400">
                <a:latin typeface="Arial" charset="0"/>
              </a:rPr>
              <a:t>cậu bé ( </a:t>
            </a:r>
            <a:r>
              <a:rPr lang="en-US" sz="2400" i="1">
                <a:latin typeface="Arial" charset="0"/>
              </a:rPr>
              <a:t>cháu – lão</a:t>
            </a:r>
            <a:r>
              <a:rPr lang="en-US" sz="2400">
                <a:latin typeface="Arial" charset="0"/>
              </a:rPr>
              <a:t> ).</a:t>
            </a:r>
          </a:p>
          <a:p>
            <a:r>
              <a:rPr lang="en-US" sz="2400">
                <a:latin typeface="Arial" charset="0"/>
              </a:rPr>
              <a:t>Cách 2 : Tác giả (nhân vật tôi) thuật lại </a:t>
            </a:r>
            <a:r>
              <a:rPr lang="en-US" sz="2400">
                <a:solidFill>
                  <a:schemeClr val="bg1"/>
                </a:solidFill>
                <a:latin typeface="Arial" charset="0"/>
              </a:rPr>
              <a:t>gián tiếp</a:t>
            </a:r>
            <a:r>
              <a:rPr lang="en-US" sz="2400">
                <a:latin typeface="Arial" charset="0"/>
              </a:rPr>
              <a:t> lời của </a:t>
            </a:r>
          </a:p>
          <a:p>
            <a:r>
              <a:rPr lang="en-US" sz="2400">
                <a:latin typeface="Arial" charset="0"/>
              </a:rPr>
              <a:t>ông lão. Người kể xưng tôi, gọi người ăn xin là </a:t>
            </a:r>
            <a:r>
              <a:rPr lang="en-US" sz="2400" i="1">
                <a:latin typeface="Arial" charset="0"/>
              </a:rPr>
              <a:t>ông lão</a:t>
            </a:r>
            <a:r>
              <a:rPr lang="en-US" sz="240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6869"/>
                                        </p:tgtEl>
                                        <p:attrNameLst>
                                          <p:attrName>style.visibility</p:attrName>
                                        </p:attrNameLst>
                                      </p:cBhvr>
                                      <p:to>
                                        <p:strVal val="visible"/>
                                      </p:to>
                                    </p:set>
                                    <p:animEffect transition="in" filter="blinds(horizontal)">
                                      <p:cBhvr>
                                        <p:cTn id="11" dur="500"/>
                                        <p:tgtEl>
                                          <p:spTgt spid="3686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36870"/>
                                        </p:tgtEl>
                                        <p:attrNameLst>
                                          <p:attrName>style.visibility</p:attrName>
                                        </p:attrNameLst>
                                      </p:cBhvr>
                                      <p:to>
                                        <p:strVal val="visible"/>
                                      </p:to>
                                    </p:set>
                                    <p:animEffect transition="in" filter="box(in)">
                                      <p:cBhvr>
                                        <p:cTn id="16" dur="500"/>
                                        <p:tgtEl>
                                          <p:spTgt spid="3687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36871"/>
                                        </p:tgtEl>
                                        <p:attrNameLst>
                                          <p:attrName>style.visibility</p:attrName>
                                        </p:attrNameLst>
                                      </p:cBhvr>
                                      <p:to>
                                        <p:strVal val="visible"/>
                                      </p:to>
                                    </p:set>
                                    <p:animEffect transition="in" filter="box(in)">
                                      <p:cBhvr>
                                        <p:cTn id="21" dur="500"/>
                                        <p:tgtEl>
                                          <p:spTgt spid="368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p:bldP spid="36869" grpId="0"/>
      <p:bldP spid="36870" grpId="0"/>
      <p:bldP spid="368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303213" y="228600"/>
            <a:ext cx="1898650" cy="523875"/>
          </a:xfrm>
          <a:prstGeom prst="rect">
            <a:avLst/>
          </a:prstGeom>
          <a:noFill/>
          <a:ln w="9525">
            <a:noFill/>
            <a:miter lim="800000"/>
            <a:headEnd/>
            <a:tailEnd/>
          </a:ln>
        </p:spPr>
        <p:txBody>
          <a:bodyPr wrap="none">
            <a:spAutoFit/>
          </a:bodyPr>
          <a:lstStyle/>
          <a:p>
            <a:r>
              <a:rPr lang="en-US">
                <a:latin typeface="Arial" charset="0"/>
              </a:rPr>
              <a:t>II- Ghi nhớ</a:t>
            </a:r>
          </a:p>
        </p:txBody>
      </p:sp>
      <p:sp>
        <p:nvSpPr>
          <p:cNvPr id="8195" name="Text Box 5"/>
          <p:cNvSpPr txBox="1">
            <a:spLocks noChangeArrowheads="1"/>
          </p:cNvSpPr>
          <p:nvPr/>
        </p:nvSpPr>
        <p:spPr bwMode="auto">
          <a:xfrm>
            <a:off x="179388" y="933450"/>
            <a:ext cx="8785225" cy="5508625"/>
          </a:xfrm>
          <a:prstGeom prst="rect">
            <a:avLst/>
          </a:prstGeom>
          <a:noFill/>
          <a:ln w="9525">
            <a:solidFill>
              <a:srgbClr val="FF0000"/>
            </a:solidFill>
            <a:miter lim="800000"/>
            <a:headEnd/>
            <a:tailEnd/>
          </a:ln>
        </p:spPr>
        <p:txBody>
          <a:bodyPr>
            <a:spAutoFit/>
          </a:bodyPr>
          <a:lstStyle/>
          <a:p>
            <a:r>
              <a:rPr lang="en-US">
                <a:latin typeface="Arial" charset="0"/>
              </a:rPr>
              <a:t>   </a:t>
            </a:r>
            <a:r>
              <a:rPr lang="en-US" sz="3200" b="1">
                <a:solidFill>
                  <a:schemeClr val="bg1"/>
                </a:solidFill>
                <a:latin typeface="Arial" charset="0"/>
              </a:rPr>
              <a:t>1. Trong bài văn kể chuyện, nhiều khi ta phải </a:t>
            </a:r>
          </a:p>
          <a:p>
            <a:r>
              <a:rPr lang="en-US" sz="3200" b="1">
                <a:solidFill>
                  <a:schemeClr val="bg1"/>
                </a:solidFill>
                <a:latin typeface="Arial" charset="0"/>
              </a:rPr>
              <a:t>kể lại lời nói và ý nghĩ của nhân vật. Lời nói và</a:t>
            </a:r>
          </a:p>
          <a:p>
            <a:r>
              <a:rPr lang="en-US" sz="3200" b="1">
                <a:solidFill>
                  <a:schemeClr val="bg1"/>
                </a:solidFill>
                <a:latin typeface="Arial" charset="0"/>
              </a:rPr>
              <a:t> ý nghĩ cũng nói lên tính cách nhân vật và ý nghĩa câu chuyện.</a:t>
            </a:r>
          </a:p>
          <a:p>
            <a:r>
              <a:rPr lang="en-US" sz="3200" b="1">
                <a:solidFill>
                  <a:schemeClr val="bg1"/>
                </a:solidFill>
                <a:latin typeface="Arial" charset="0"/>
              </a:rPr>
              <a:t> 2/ Có hai cách kể lại lời nói và ý nghĩ của nhân vật :</a:t>
            </a:r>
          </a:p>
          <a:p>
            <a:r>
              <a:rPr lang="en-US" sz="3200" b="1">
                <a:solidFill>
                  <a:schemeClr val="bg1"/>
                </a:solidFill>
                <a:latin typeface="Arial" charset="0"/>
              </a:rPr>
              <a:t>    - Kể nguyên văn ( lời dẫn trực tiếp ).</a:t>
            </a:r>
          </a:p>
          <a:p>
            <a:r>
              <a:rPr lang="en-US" sz="3200" b="1">
                <a:solidFill>
                  <a:schemeClr val="bg1"/>
                </a:solidFill>
                <a:latin typeface="Arial" charset="0"/>
              </a:rPr>
              <a:t>    - Kể bằng lời của người kể chuyện ( lời dẫn gián tiếp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519113" y="444500"/>
            <a:ext cx="2495550" cy="461963"/>
          </a:xfrm>
          <a:prstGeom prst="rect">
            <a:avLst/>
          </a:prstGeom>
          <a:noFill/>
          <a:ln w="9525">
            <a:solidFill>
              <a:srgbClr val="FF0000"/>
            </a:solidFill>
            <a:miter lim="800000"/>
            <a:headEnd/>
            <a:tailEnd/>
          </a:ln>
        </p:spPr>
        <p:txBody>
          <a:bodyPr wrap="none">
            <a:spAutoFit/>
          </a:bodyPr>
          <a:lstStyle/>
          <a:p>
            <a:r>
              <a:rPr lang="en-US" sz="2400">
                <a:solidFill>
                  <a:schemeClr val="bg1"/>
                </a:solidFill>
                <a:latin typeface="Arial" charset="0"/>
              </a:rPr>
              <a:t>III- LUYỆN TẬP  </a:t>
            </a:r>
          </a:p>
        </p:txBody>
      </p:sp>
      <p:sp>
        <p:nvSpPr>
          <p:cNvPr id="9219" name="Text Box 5"/>
          <p:cNvSpPr txBox="1">
            <a:spLocks noChangeArrowheads="1"/>
          </p:cNvSpPr>
          <p:nvPr/>
        </p:nvSpPr>
        <p:spPr bwMode="auto">
          <a:xfrm>
            <a:off x="250825" y="1125538"/>
            <a:ext cx="8893175" cy="4648200"/>
          </a:xfrm>
          <a:prstGeom prst="rect">
            <a:avLst/>
          </a:prstGeom>
          <a:noFill/>
          <a:ln w="9525">
            <a:noFill/>
            <a:miter lim="800000"/>
            <a:headEnd/>
            <a:tailEnd/>
          </a:ln>
        </p:spPr>
        <p:txBody>
          <a:bodyPr>
            <a:spAutoFit/>
          </a:bodyPr>
          <a:lstStyle/>
          <a:p>
            <a:r>
              <a:rPr lang="en-US" sz="2400">
                <a:latin typeface="Arial" charset="0"/>
              </a:rPr>
              <a:t>1/ Tìm lời dẫn trực tiếp và lời dẫn gián tiếp trong đoạn </a:t>
            </a:r>
          </a:p>
          <a:p>
            <a:r>
              <a:rPr lang="en-US" sz="2400">
                <a:latin typeface="Arial" charset="0"/>
              </a:rPr>
              <a:t>văn sau :</a:t>
            </a:r>
          </a:p>
          <a:p>
            <a:r>
              <a:rPr lang="en-US" sz="2400">
                <a:latin typeface="Arial" charset="0"/>
              </a:rPr>
              <a:t>    </a:t>
            </a:r>
            <a:r>
              <a:rPr lang="en-US">
                <a:latin typeface="Arial" charset="0"/>
              </a:rPr>
              <a:t>Ba cậu bé rủ nhau vào rừng. Vì mải chơi nên cậu bé về khá muộn. Ba cậu bàn nhau xem nên nói thế nào để bố mẹ khỏi mắng. Cậu bé thứ nhất định nói dối là bị chó sói đuổi.Cậu thứ hai bảo :</a:t>
            </a:r>
          </a:p>
          <a:p>
            <a:r>
              <a:rPr lang="en-US">
                <a:latin typeface="Arial" charset="0"/>
              </a:rPr>
              <a:t> - Còn tớ, tớ sẽ nói là đang đi thì gặp ông ngoại.</a:t>
            </a:r>
          </a:p>
          <a:p>
            <a:r>
              <a:rPr lang="en-US">
                <a:latin typeface="Arial" charset="0"/>
              </a:rPr>
              <a:t> - Theo tớ, tốt nhất là chúng mình nhận lỗi với bố mẹ- cậu </a:t>
            </a:r>
          </a:p>
          <a:p>
            <a:r>
              <a:rPr lang="en-US">
                <a:latin typeface="Arial" charset="0"/>
              </a:rPr>
              <a:t>thứ ba bàn.</a:t>
            </a:r>
          </a:p>
          <a:p>
            <a:r>
              <a:rPr lang="en-US" sz="2400">
                <a:latin typeface="Arial" charset="0"/>
              </a:rPr>
              <a:t>                                                        Tiếng Việt 2 ( 1988 )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323850" y="1628775"/>
            <a:ext cx="8569325" cy="5016500"/>
          </a:xfrm>
          <a:prstGeom prst="rect">
            <a:avLst/>
          </a:prstGeom>
          <a:noFill/>
          <a:ln w="9525">
            <a:noFill/>
            <a:miter lim="800000"/>
            <a:headEnd/>
            <a:tailEnd/>
          </a:ln>
        </p:spPr>
        <p:txBody>
          <a:bodyPr>
            <a:spAutoFit/>
          </a:bodyPr>
          <a:lstStyle/>
          <a:p>
            <a:r>
              <a:rPr lang="en-US">
                <a:solidFill>
                  <a:schemeClr val="bg1"/>
                </a:solidFill>
                <a:latin typeface="Arial" charset="0"/>
              </a:rPr>
              <a:t>2/ Chuyển lời dẫn gián tiếp trong đoạn văn sau thành lời</a:t>
            </a:r>
          </a:p>
          <a:p>
            <a:r>
              <a:rPr lang="en-US">
                <a:solidFill>
                  <a:schemeClr val="bg1"/>
                </a:solidFill>
                <a:latin typeface="Arial" charset="0"/>
              </a:rPr>
              <a:t>dẫn trực tiếp :</a:t>
            </a:r>
          </a:p>
          <a:p>
            <a:r>
              <a:rPr lang="en-US">
                <a:solidFill>
                  <a:schemeClr val="bg1"/>
                </a:solidFill>
                <a:latin typeface="Arial" charset="0"/>
              </a:rPr>
              <a:t>    </a:t>
            </a:r>
            <a:r>
              <a:rPr lang="en-US" sz="3600">
                <a:solidFill>
                  <a:schemeClr val="bg1"/>
                </a:solidFill>
                <a:latin typeface="Arial" charset="0"/>
              </a:rPr>
              <a:t>Vua nhìn thấy những miếng trầu têm rất khéo bèn hỏi bà hàng nước xem trầu đó ai têm. Bà lão bảo chính tay bà têm. Vua gặng hỏi mãi bà lão đành nói thật là con gái bà têm.</a:t>
            </a:r>
            <a:br>
              <a:rPr lang="en-US" sz="3600">
                <a:solidFill>
                  <a:schemeClr val="bg1"/>
                </a:solidFill>
                <a:latin typeface="Arial" charset="0"/>
              </a:rPr>
            </a:br>
            <a:r>
              <a:rPr lang="en-US">
                <a:solidFill>
                  <a:schemeClr val="bg1"/>
                </a:solidFill>
                <a:latin typeface="Arial" charset="0"/>
              </a:rPr>
              <a:t>                                                              Truyện Tấm Cám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323850" y="738188"/>
            <a:ext cx="8424863" cy="3387725"/>
          </a:xfrm>
          <a:prstGeom prst="rect">
            <a:avLst/>
          </a:prstGeom>
          <a:noFill/>
          <a:ln w="9525">
            <a:noFill/>
            <a:miter lim="800000"/>
            <a:headEnd/>
            <a:tailEnd/>
          </a:ln>
        </p:spPr>
        <p:txBody>
          <a:bodyPr>
            <a:spAutoFit/>
          </a:bodyPr>
          <a:lstStyle/>
          <a:p>
            <a:r>
              <a:rPr lang="en-US">
                <a:latin typeface="Arial" charset="0"/>
              </a:rPr>
              <a:t>3/ </a:t>
            </a:r>
            <a:r>
              <a:rPr lang="en-US" sz="3600">
                <a:latin typeface="Arial" charset="0"/>
              </a:rPr>
              <a:t>Chuyển lời dẫn trực tiếp trong đoạn văn sau thành lời dẫn gián tiếp :</a:t>
            </a:r>
          </a:p>
          <a:p>
            <a:r>
              <a:rPr lang="en-US" sz="3600">
                <a:latin typeface="Arial" charset="0"/>
              </a:rPr>
              <a:t>    Bác thợ hỏi Hòe :</a:t>
            </a:r>
          </a:p>
          <a:p>
            <a:r>
              <a:rPr lang="en-US" sz="3600">
                <a:latin typeface="Arial" charset="0"/>
              </a:rPr>
              <a:t> - Cháu có thích làm thợ xây không ?</a:t>
            </a:r>
          </a:p>
          <a:p>
            <a:r>
              <a:rPr lang="en-US" sz="3600">
                <a:latin typeface="Arial" charset="0"/>
              </a:rPr>
              <a:t> Hòe đáp :</a:t>
            </a:r>
          </a:p>
          <a:p>
            <a:r>
              <a:rPr lang="en-US" sz="3600">
                <a:latin typeface="Arial" charset="0"/>
              </a:rPr>
              <a:t> - Cháu thích lắm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477</TotalTime>
  <Words>680</Words>
  <Application>Microsoft Office PowerPoint</Application>
  <PresentationFormat>On-screen Show (4:3)</PresentationFormat>
  <Paragraphs>54</Paragraphs>
  <Slides>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Times New Roman</vt:lpstr>
      <vt:lpstr>Arial</vt:lpstr>
      <vt:lpstr>Calibri</vt:lpstr>
      <vt:lpstr>Verdana</vt:lpstr>
      <vt:lpstr>Wingdings</vt:lpstr>
      <vt:lpstr>Default Design</vt:lpstr>
      <vt:lpstr>Cliff</vt:lpstr>
      <vt:lpstr>Slide 1</vt:lpstr>
      <vt:lpstr>Slide 2</vt:lpstr>
      <vt:lpstr>Slide 3</vt:lpstr>
      <vt:lpstr>Slide 4</vt:lpstr>
      <vt:lpstr>Slide 5</vt:lpstr>
      <vt:lpstr>Slide 6</vt:lpstr>
      <vt:lpstr>Slide 7</vt:lpstr>
      <vt:lpstr>Slide 8</vt:lpstr>
    </vt:vector>
  </TitlesOfParts>
  <Company>vortex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pc1</dc:creator>
  <cp:lastModifiedBy>CSTeam</cp:lastModifiedBy>
  <cp:revision>45</cp:revision>
  <dcterms:created xsi:type="dcterms:W3CDTF">2009-08-13T04:52:06Z</dcterms:created>
  <dcterms:modified xsi:type="dcterms:W3CDTF">2016-06-30T01:28:04Z</dcterms:modified>
</cp:coreProperties>
</file>